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5" r:id="rId3"/>
    <p:sldId id="292" r:id="rId4"/>
    <p:sldId id="290" r:id="rId5"/>
    <p:sldId id="291" r:id="rId6"/>
    <p:sldId id="294" r:id="rId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AE0"/>
    <a:srgbClr val="333F50"/>
    <a:srgbClr val="798CA3"/>
    <a:srgbClr val="DDA15E"/>
    <a:srgbClr val="BC6C25"/>
    <a:srgbClr val="606C38"/>
    <a:srgbClr val="283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8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2A8B-7CB9-1460-3BA8-E97A6EA5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D401B-E21C-38AC-452C-186B4FD5F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F04C9-20DF-BFCF-E202-0B81D128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2F2DD-CF42-7556-E852-2E8B7092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0E53A-3AA9-3BAF-4C0F-41859671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3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1B56-5ABC-791E-21F0-1EA5E9436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70FF64-8D4C-4B16-D0E1-89F32E597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B421B-0949-EFFA-143F-6C6FFE30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CFF4F-F902-985B-41A9-AD5D1490B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AD716-A93F-9FE1-FB9F-70AB2278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8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4BC09-1BCA-D235-2EA1-B66737221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D77B6-DD7D-C1C3-4136-7469F842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85230-5A0A-BAD9-96C9-9989E90DD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BDECB-6112-F9B5-273C-7299734FA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12059-52EE-65D8-BC7E-747829E4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2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3E548-A5E1-9B2E-733A-87BE8F076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AD7C8-BE00-C7B6-BDE6-66F4E3CF2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CA1E-E5D0-C0E7-226A-E540259B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36FFA-B391-1CB7-2B5F-63ABE0D1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2AFBB-FC9D-C72B-277C-A29FD51F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0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C4A3-FEBD-F93E-C6F7-F723D2DE0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E3B30-2BD5-7137-BB20-3CCC67C51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B4419-D1A3-D6CF-5BB2-C57DACC6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C7163-E59C-A48F-432C-C3C3EDFD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BB6A7-E4C4-5CC3-0F54-26D09CF6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49DAD-0675-A03F-9F67-F49FFCC0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7B216-0977-68B9-1B47-10936F51B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9F5FB5-72D3-CD70-4A90-FB76D2042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CC732-C47A-83FD-C41D-C3F0C68E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65592-6700-6CE8-EFFD-878AC068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08E66-442E-9237-EDD4-186A48D6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4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B86E-1CB7-B079-3A7F-F8EB0FF4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19AB1-33B3-6019-3281-F9561EB6C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00735-C67E-B542-8F6A-153EEDAB4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4EA86-21C6-7950-C08C-5A8E0F4D5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C3AF5-6D42-6500-78C9-83C711833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1AEC7C-3AC4-4368-70C8-1F5B97BF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A4F1B-8B1B-02D9-59EB-5B9D0548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A694FF-36A7-AFFA-224B-8C65015C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9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8525-DF05-E05C-8867-A296A3E0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8EB03-F4D5-1F58-B9E6-D2EBE5B53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147CF-D284-5743-B5D3-57ADEE85B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C9576E-C6A1-51D7-6B5E-D3764BF9C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44914-4513-A572-9B04-4DBF41BB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4A7F67-CC50-0F02-EE87-FF3793B8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6550A-5F9F-17CF-24F8-70C78BF6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7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425F1-E5C9-779C-E870-2BC4AF21F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E37CC-EC92-43D2-0615-419072EC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3E505-7A43-A906-5AEC-22227A75B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E8125-7F32-0795-C5F8-192CE570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9C6CA-7B30-4F73-F53F-84FFBE2B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F4690-45C8-12ED-9E4C-C1C582C4C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9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9933B-7253-87C4-F0AB-670D269D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596C69-2CDC-5B01-776F-AF8CD809D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4EA15-F092-D114-973D-E98D3E17D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61861-EB11-2106-8A58-09CF243C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A2754-3F65-6EB0-F13C-0A1C9FB27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34E4E-534E-4CFA-1012-BAF7E02F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4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30C4F5-B8F1-CDD8-B2CA-BAE5827F1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325D3-065D-C5FE-B4A9-681876774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789B-C769-AB9C-31F8-BB007220D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F517-0F59-498F-AC91-A79B95146367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7C04A-AE1A-82AA-DA94-BD0595F54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8A5CF-8A55-7C41-1B29-C16370839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F77079-AB8A-C073-D82A-0F987638D6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333F5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450324-6CED-1D9A-B15D-793B6288C8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30E1B9-BCC2-C9D7-3DCE-F3662F0EA1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3F5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713F04-1786-3483-B806-C88837B592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7992" y="1774100"/>
            <a:ext cx="49084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Os cinco slides a seguir ajudarão você a preencher as informações para descrever duas de suas propostas. </a:t>
            </a:r>
          </a:p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r>
              <a:rPr lang="pt-BR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Descrever suas propostas é a base para consultores e mentores ajudarem sua equipe a preparar uma proposta de projeto bem-sucedida.</a:t>
            </a:r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14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5B05689-9F6A-9C6B-3C34-C4A0D1004DB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68846" y="1774100"/>
            <a:ext cx="49084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Por favor, não altere o formato do modelo. Edite texto e adicione fotos quando necessário. </a:t>
            </a:r>
          </a:p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r>
              <a:rPr lang="pt-BR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Avise-nos se você tiver dúvidas sobre como preencher este modelo. Ficaremos felizes em ajudar.</a:t>
            </a:r>
          </a:p>
          <a:p>
            <a:r>
              <a:rPr lang="pt-BR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Solte um e-mail para info@buildinghealth.eu</a:t>
            </a:r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GB" sz="20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6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F77079-AB8A-C073-D82A-0F987638D6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Seu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logotipo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aqui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450324-6CED-1D9A-B15D-793B6288C8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Diálogos UrbanCare com o Brasil                                                                                                                                                                      </a:t>
            </a:r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Berlin, Germany, August 2023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30E1B9-BCC2-C9D7-3DCE-F3662F0EA1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Nome do </a:t>
            </a:r>
            <a:r>
              <a:rPr lang="en-US" sz="2000" b="1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município</a:t>
            </a:r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aqui</a:t>
            </a:r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97C5C8-7AA8-E29F-F3E3-827156ADBE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7992" y="1774100"/>
            <a:ext cx="49084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Proposta 1 Foto aqui!
</a:t>
            </a:r>
            <a:r>
              <a:rPr lang="pt-BR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Setor de transportes ou Setor de desenvolvimento urbano</a:t>
            </a:r>
            <a:endParaRPr lang="en-US" sz="14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AF246-E13F-5D20-1714-6AD1575DBD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64180" y="1774100"/>
            <a:ext cx="36487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Proposta 2 foto aqui!
</a:t>
            </a:r>
            <a:r>
              <a:rPr lang="pt-BR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Setor do ambiente </a:t>
            </a:r>
          </a:p>
          <a:p>
            <a:r>
              <a:rPr lang="pt-BR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 das catástrofes naturais</a:t>
            </a:r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14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7" name="Graphic 26" descr="Image with solid fill">
            <a:extLst>
              <a:ext uri="{FF2B5EF4-FFF2-40B4-BE49-F238E27FC236}">
                <a16:creationId xmlns:a16="http://schemas.microsoft.com/office/drawing/2014/main" id="{29E77D9A-6B13-9CDE-B2DF-F8BE3A4E131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0672" y="3051824"/>
            <a:ext cx="1476531" cy="1476531"/>
          </a:xfrm>
          <a:prstGeom prst="rect">
            <a:avLst/>
          </a:prstGeom>
        </p:spPr>
      </p:pic>
      <p:pic>
        <p:nvPicPr>
          <p:cNvPr id="28" name="Graphic 27" descr="Image with solid fill">
            <a:extLst>
              <a:ext uri="{FF2B5EF4-FFF2-40B4-BE49-F238E27FC236}">
                <a16:creationId xmlns:a16="http://schemas.microsoft.com/office/drawing/2014/main" id="{B533FB70-834A-A747-2919-F4EE014D572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4796" y="3051824"/>
            <a:ext cx="1476531" cy="147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6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820EE1-8FF1-591D-52C3-83AC78ACA17B}"/>
              </a:ext>
            </a:extLst>
          </p:cNvPr>
          <p:cNvSpPr/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Diálogos UrbanCare com o Brasil                                                                                                                                                                      </a:t>
            </a:r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Berlin, Germany, August 2023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503283-6DD4-84BB-F8F0-05A75BB199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2287409"/>
            <a:ext cx="4416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Transporte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problema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urbano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C7D5-262E-B640-F47B-BC4737A5E1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2287409"/>
            <a:ext cx="3930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Problema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ambiental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urbano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EAE03-EE0B-105F-C134-D0A7BC597A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2889896"/>
            <a:ext cx="181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5483E6-CA29-2AC5-ED44-C8B8E8D228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2889896"/>
            <a:ext cx="181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676543-6048-094D-5CAA-7B52705DDBE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186528"/>
            <a:ext cx="3785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Antecedentes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do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problema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C2FBFF-EAEA-8998-734D-7C00DC61E4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4186528"/>
            <a:ext cx="3785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Antecedentes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do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problema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64910C-E8DB-583C-96A9-EB54FBB0CC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789015"/>
            <a:ext cx="4908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(dados / estatísticas / informações)
(dados / estatísticas / informações)
(dados / estatísticas / informações)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EA7938-8425-B808-915A-E6A117FB1D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61562" y="6297967"/>
            <a:ext cx="5661499" cy="443577"/>
          </a:xfrm>
          <a:prstGeom prst="rect">
            <a:avLst/>
          </a:prstGeom>
          <a:solidFill>
            <a:srgbClr val="333F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1. Problema</a:t>
            </a:r>
            <a:endParaRPr lang="en-US" sz="12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97C5C8-7AA8-E29F-F3E3-827156ADBE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3205" y="1422226"/>
            <a:ext cx="57528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Título da proposta 1
</a:t>
            </a: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Setor de transportes ou Setor de desenvolvimento urbano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AF246-E13F-5D20-1714-6AD1575DBD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3110" y="1422226"/>
            <a:ext cx="4974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Título da proposta 2
</a:t>
            </a: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Setor do ambiente e das catástrofes naturais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D51053-C891-3294-8D13-6D5E9C9BD66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4789015"/>
            <a:ext cx="4908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(dados / estatísticas / informações)
(dados / estatísticas / informações)
(dados / estatísticas / informações)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F92953-C349-6688-E5B5-23210CEE623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Seu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logotipo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aqui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E46984-844C-20AA-07CA-1DD531062E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Nome do </a:t>
            </a:r>
            <a:r>
              <a:rPr lang="en-US" sz="2000" b="1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município</a:t>
            </a:r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aqui</a:t>
            </a:r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51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F30D894-1378-EF0E-8302-C0C7A3CF4A2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Diálogos UrbanCare com o Brasil                                                                                                                                                                      </a:t>
            </a:r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Berlin, Germany, August 2023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503283-6DD4-84BB-F8F0-05A75BB199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2287409"/>
            <a:ext cx="2560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Objetivos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e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metas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C7D5-262E-B640-F47B-BC4737A5E1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2287409"/>
            <a:ext cx="2560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Objetivos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e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metas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676543-6048-094D-5CAA-7B52705DDBE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186528"/>
            <a:ext cx="3313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Abordagens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e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sinergias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C2FBFF-EAEA-8998-734D-7C00DC61E4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4186528"/>
            <a:ext cx="3313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Abordagens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e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sinergias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64910C-E8DB-583C-96A9-EB54FBB0CC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4789015"/>
            <a:ext cx="4974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(outros departamentos do município)
(agências de fomento)
(Outros institutos)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EA7938-8425-B808-915A-E6A117FB1D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61562" y="6297967"/>
            <a:ext cx="5661499" cy="443577"/>
          </a:xfrm>
          <a:prstGeom prst="rect">
            <a:avLst/>
          </a:prstGeom>
          <a:solidFill>
            <a:srgbClr val="333F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2. </a:t>
            </a:r>
            <a:r>
              <a:rPr lang="en-US" sz="24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Soluções</a:t>
            </a:r>
            <a:r>
              <a:rPr lang="en-US" sz="24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                                   </a:t>
            </a:r>
            <a:endParaRPr lang="en-US" sz="12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1EAEE7-0014-8EA5-F166-5DE892572D9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789015"/>
            <a:ext cx="4908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(outros departamentos do município)
(agências de fomento)
(outros institutos)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CFC8EC-4BB2-F36D-74BB-CD9C9B1BACD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Seu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logotipo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aqui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0420A8-75EB-3B37-F0F4-B0A7D1384B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Nome do </a:t>
            </a:r>
            <a:r>
              <a:rPr lang="en-US" sz="2000" b="1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município</a:t>
            </a:r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aqui</a:t>
            </a:r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200AB2-FB45-08E1-57C0-F9F954137C7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3205" y="1422226"/>
            <a:ext cx="57528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Título da proposta 1
</a:t>
            </a: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Setor de transportes ou Setor de desenvolvimento urbano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7D639C-C43D-53A9-F18D-B01C7D5DFB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3110" y="1422226"/>
            <a:ext cx="4974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Título da proposta 2
</a:t>
            </a: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Setor do ambiente e das catástrofes naturais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9CC6E2-9D1A-DD4A-6CFF-975D216D604F}"/>
              </a:ext>
            </a:extLst>
          </p:cNvPr>
          <p:cNvSpPr txBox="1"/>
          <p:nvPr/>
        </p:nvSpPr>
        <p:spPr>
          <a:xfrm>
            <a:off x="1067650" y="2889896"/>
            <a:ext cx="181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26B142-AB3B-0022-C215-79F9C286BC18}"/>
              </a:ext>
            </a:extLst>
          </p:cNvPr>
          <p:cNvSpPr txBox="1"/>
          <p:nvPr/>
        </p:nvSpPr>
        <p:spPr>
          <a:xfrm>
            <a:off x="7003226" y="2889896"/>
            <a:ext cx="181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68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63A0591-73D6-9E5D-A126-6BB4B7B473DC}"/>
              </a:ext>
            </a:extLst>
          </p:cNvPr>
          <p:cNvSpPr/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Diálogos UrbanCare com o Brasil                                                                                                                                                                      </a:t>
            </a:r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Berlin, Germany, August 2023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503283-6DD4-84BB-F8F0-05A75BB199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2287409"/>
            <a:ext cx="4706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Questões da agenda de execução 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C7D5-262E-B640-F47B-BC4737A5E1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2287409"/>
            <a:ext cx="4706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Questões da agenda de execução 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EAE03-EE0B-105F-C134-D0A7BC597A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49" y="2889896"/>
            <a:ext cx="4658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(know-how)
(tempo)
(</a:t>
            </a:r>
            <a:r>
              <a:rPr lang="en-GB" sz="1600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equipamento</a:t>
            </a:r>
            <a:r>
              <a:rPr lang="en-GB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outros)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676543-6048-094D-5CAA-7B52705DDBE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18652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Questões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financeiras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C2FBFF-EAEA-8998-734D-7C00DC61E4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418652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Questões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financeiras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64910C-E8DB-583C-96A9-EB54FBB0CC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789015"/>
            <a:ext cx="181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A80A0F-81DF-8934-9FF2-C623E29CCDB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4789015"/>
            <a:ext cx="181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EA7938-8425-B808-915A-E6A117FB1D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61562" y="6297967"/>
            <a:ext cx="5661499" cy="443577"/>
          </a:xfrm>
          <a:prstGeom prst="rect">
            <a:avLst/>
          </a:prstGeom>
          <a:solidFill>
            <a:srgbClr val="333F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3. </a:t>
            </a:r>
            <a:r>
              <a:rPr lang="en-US" sz="24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Desafios</a:t>
            </a:r>
            <a:r>
              <a:rPr lang="en-US" sz="24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                                  </a:t>
            </a:r>
            <a:endParaRPr lang="en-US" sz="12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A26BB-B17D-A9CE-9800-E815EA79C9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2889896"/>
            <a:ext cx="4658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(know-how)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EFAE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(time)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(equipment, </a:t>
            </a:r>
            <a:r>
              <a:rPr lang="en-US" sz="1600" dirty="0">
                <a:solidFill>
                  <a:srgbClr val="FEFAE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other)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D64E0F-FE3A-71F9-2585-5F23A416A9D2}"/>
              </a:ext>
            </a:extLst>
          </p:cNvPr>
          <p:cNvSpPr/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Seu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logotipo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aqui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DCE8BA-FDF2-22F0-2229-408AB0871C0F}"/>
              </a:ext>
            </a:extLst>
          </p:cNvPr>
          <p:cNvSpPr/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Nome do </a:t>
            </a:r>
            <a:r>
              <a:rPr lang="en-US" sz="2000" b="1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município</a:t>
            </a:r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aqui</a:t>
            </a:r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C1325D-5D4F-64EC-C2E5-166B853CB671}"/>
              </a:ext>
            </a:extLst>
          </p:cNvPr>
          <p:cNvSpPr txBox="1"/>
          <p:nvPr/>
        </p:nvSpPr>
        <p:spPr>
          <a:xfrm>
            <a:off x="223205" y="1422226"/>
            <a:ext cx="57528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Título da proposta 1
</a:t>
            </a: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Setor de transportes ou Setor de desenvolvimento urbano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B04CE4-634A-30DE-AA75-DC6AF2776FCE}"/>
              </a:ext>
            </a:extLst>
          </p:cNvPr>
          <p:cNvSpPr txBox="1"/>
          <p:nvPr/>
        </p:nvSpPr>
        <p:spPr>
          <a:xfrm>
            <a:off x="6273110" y="1422226"/>
            <a:ext cx="4974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Título da proposta 2
</a:t>
            </a: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Setor do ambiente e das catástrofes naturais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19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BACCC97-DE36-6BA4-F048-03AD2E53DEA7}"/>
              </a:ext>
            </a:extLst>
          </p:cNvPr>
          <p:cNvSpPr/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Diálogos UrbanCare com o Brasil                                                                                                                                                                      </a:t>
            </a:r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Berlin, Germany, August 2023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503283-6DD4-84BB-F8F0-05A75BB199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2287409"/>
            <a:ext cx="1728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Conclusões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C7D5-262E-B640-F47B-BC4737A5E1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22874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Conclusions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EA7938-8425-B808-915A-E6A117FB1D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61562" y="6297967"/>
            <a:ext cx="5661499" cy="443577"/>
          </a:xfrm>
          <a:prstGeom prst="rect">
            <a:avLst/>
          </a:prstGeom>
          <a:solidFill>
            <a:srgbClr val="333F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Conclusões</a:t>
            </a:r>
            <a:r>
              <a:rPr lang="en-US" sz="24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                                  </a:t>
            </a:r>
            <a:endParaRPr lang="en-US" sz="12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AF246-E13F-5D20-1714-6AD1575DBD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3110" y="1422226"/>
            <a:ext cx="388760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Proposal 2 title</a:t>
            </a:r>
          </a:p>
          <a:p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Environment and natural disasters sector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A26BB-B17D-A9CE-9800-E815EA79C9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2889896"/>
            <a:ext cx="4658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</a:t>
            </a:r>
            <a:endParaRPr lang="en-US" sz="14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81BD1D-1938-C9A6-1F4A-21B75860C5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pic>
        <p:nvPicPr>
          <p:cNvPr id="8" name="Graphic 7" descr="Image with solid fill">
            <a:extLst>
              <a:ext uri="{FF2B5EF4-FFF2-40B4-BE49-F238E27FC236}">
                <a16:creationId xmlns:a16="http://schemas.microsoft.com/office/drawing/2014/main" id="{0675A4EA-CD13-3795-1B2F-8A207B0D8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0672" y="4563054"/>
            <a:ext cx="1476531" cy="1476531"/>
          </a:xfrm>
          <a:prstGeom prst="rect">
            <a:avLst/>
          </a:prstGeom>
        </p:spPr>
      </p:pic>
      <p:pic>
        <p:nvPicPr>
          <p:cNvPr id="10" name="Graphic 9" descr="Image with solid fill">
            <a:extLst>
              <a:ext uri="{FF2B5EF4-FFF2-40B4-BE49-F238E27FC236}">
                <a16:creationId xmlns:a16="http://schemas.microsoft.com/office/drawing/2014/main" id="{40D1C31F-AE98-D1C2-8760-A4BAFED043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4796" y="4563054"/>
            <a:ext cx="1476531" cy="14765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098A5A5-B683-C076-4844-AB62DF6E3E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7" y="2287409"/>
            <a:ext cx="1728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Conclusões</a:t>
            </a:r>
            <a:endParaRPr lang="en-US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ADD230-7DCD-CEF9-DCF0-34B16B6213D5}"/>
              </a:ext>
            </a:extLst>
          </p:cNvPr>
          <p:cNvSpPr txBox="1">
            <a:spLocks/>
          </p:cNvSpPr>
          <p:nvPr/>
        </p:nvSpPr>
        <p:spPr>
          <a:xfrm>
            <a:off x="8012344" y="4071184"/>
            <a:ext cx="22092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Adicionar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foto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! 
</a:t>
            </a: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</a:t>
            </a:r>
            <a:r>
              <a:rPr lang="en-US" sz="2000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opcional</a:t>
            </a: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)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20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B74FFB-56DB-C7CE-41E5-CB7D9E22E6EF}"/>
              </a:ext>
            </a:extLst>
          </p:cNvPr>
          <p:cNvSpPr txBox="1">
            <a:spLocks/>
          </p:cNvSpPr>
          <p:nvPr/>
        </p:nvSpPr>
        <p:spPr>
          <a:xfrm>
            <a:off x="1964308" y="4071184"/>
            <a:ext cx="21547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Adicionar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foto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!
</a:t>
            </a: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</a:t>
            </a:r>
            <a:r>
              <a:rPr lang="en-US" sz="2000" dirty="0" err="1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opcional</a:t>
            </a: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)</a:t>
            </a:r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20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5A50F5-33C1-4769-EDF2-60E7855E7A3D}"/>
              </a:ext>
            </a:extLst>
          </p:cNvPr>
          <p:cNvSpPr/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Seu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logotipo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aqui</a:t>
            </a:r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CD13C6-5B43-3E8F-7726-EC1EE528A4A9}"/>
              </a:ext>
            </a:extLst>
          </p:cNvPr>
          <p:cNvSpPr/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Nome do </a:t>
            </a:r>
            <a:r>
              <a:rPr lang="en-US" sz="2000" b="1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município</a:t>
            </a:r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aqui</a:t>
            </a:r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50269B-DC80-2BC2-3629-420723481906}"/>
              </a:ext>
            </a:extLst>
          </p:cNvPr>
          <p:cNvSpPr txBox="1"/>
          <p:nvPr/>
        </p:nvSpPr>
        <p:spPr>
          <a:xfrm>
            <a:off x="223205" y="1422226"/>
            <a:ext cx="57528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Título da proposta 1
</a:t>
            </a: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Setor de transportes ou, Setor de desenvolvimento urbano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CD09BC-FC3F-54D9-E1F3-270B8C9BD386}"/>
              </a:ext>
            </a:extLst>
          </p:cNvPr>
          <p:cNvSpPr txBox="1"/>
          <p:nvPr/>
        </p:nvSpPr>
        <p:spPr>
          <a:xfrm>
            <a:off x="6273110" y="1422226"/>
            <a:ext cx="4974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Título da proposta 2
</a:t>
            </a:r>
            <a:r>
              <a:rPr lang="pt-BR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Sector do ambiente e das catástrofes naturais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569EA5-7F59-4290-210D-AC2066E49E9C}"/>
              </a:ext>
            </a:extLst>
          </p:cNvPr>
          <p:cNvSpPr txBox="1"/>
          <p:nvPr/>
        </p:nvSpPr>
        <p:spPr>
          <a:xfrm>
            <a:off x="1067650" y="2889896"/>
            <a:ext cx="181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7B1893-2A88-1C1A-1DA6-01D8C7DDBCE9}"/>
              </a:ext>
            </a:extLst>
          </p:cNvPr>
          <p:cNvSpPr txBox="1"/>
          <p:nvPr/>
        </p:nvSpPr>
        <p:spPr>
          <a:xfrm>
            <a:off x="7003226" y="2889896"/>
            <a:ext cx="181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
</a:t>
            </a:r>
            <a:endParaRPr lang="en-US" sz="16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5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banCare Dialogues Application Slides" id="{3B99CFC0-7B09-4856-8372-70810D8CA0FC}" vid="{661E30D0-7245-4F2D-B716-800C5537C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524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Alvaro Valera Sosa</dc:creator>
  <cp:lastModifiedBy>Alvaro Valera Sosa</cp:lastModifiedBy>
  <cp:revision>15</cp:revision>
  <cp:lastPrinted>2023-05-07T12:01:49Z</cp:lastPrinted>
  <dcterms:created xsi:type="dcterms:W3CDTF">2023-04-27T17:34:55Z</dcterms:created>
  <dcterms:modified xsi:type="dcterms:W3CDTF">2023-05-15T07:09:40Z</dcterms:modified>
</cp:coreProperties>
</file>