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96" r:id="rId3"/>
    <p:sldId id="295" r:id="rId4"/>
    <p:sldId id="292" r:id="rId5"/>
    <p:sldId id="290" r:id="rId6"/>
    <p:sldId id="291" r:id="rId7"/>
    <p:sldId id="294" r:id="rId8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AE0"/>
    <a:srgbClr val="333F50"/>
    <a:srgbClr val="798CA3"/>
    <a:srgbClr val="DDA15E"/>
    <a:srgbClr val="BC6C25"/>
    <a:srgbClr val="606C38"/>
    <a:srgbClr val="2836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48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100" y="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62A8B-7CB9-1460-3BA8-E97A6EA5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4D401B-E21C-38AC-452C-186B4FD5FF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F04C9-20DF-BFCF-E202-0B81D1281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F517-0F59-498F-AC91-A79B95146367}" type="datetimeFigureOut">
              <a:rPr lang="en-US" smtClean="0"/>
              <a:t>07-May-23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2F2DD-CF42-7556-E852-2E8B7092B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0E53A-3AA9-3BAF-4C0F-418596712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2EAD-7218-43FB-B08D-B804E6230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3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81B56-5ABC-791E-21F0-1EA5E9436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70FF64-8D4C-4B16-D0E1-89F32E597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B421B-0949-EFFA-143F-6C6FFE307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F517-0F59-498F-AC91-A79B95146367}" type="datetimeFigureOut">
              <a:rPr lang="en-US" smtClean="0"/>
              <a:t>07-May-23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CFF4F-F902-985B-41A9-AD5D1490B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AD716-A93F-9FE1-FB9F-70AB2278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2EAD-7218-43FB-B08D-B804E6230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82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4BC09-1BCA-D235-2EA1-B66737221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AD77B6-DD7D-C1C3-4136-7469F8428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85230-5A0A-BAD9-96C9-9989E90DD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F517-0F59-498F-AC91-A79B95146367}" type="datetimeFigureOut">
              <a:rPr lang="en-US" smtClean="0"/>
              <a:t>07-May-23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BDECB-6112-F9B5-273C-7299734FA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12059-52EE-65D8-BC7E-747829E44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2EAD-7218-43FB-B08D-B804E6230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27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3E548-A5E1-9B2E-733A-87BE8F076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AD7C8-BE00-C7B6-BDE6-66F4E3CF2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CA1E-E5D0-C0E7-226A-E540259BE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F517-0F59-498F-AC91-A79B95146367}" type="datetimeFigureOut">
              <a:rPr lang="en-US" smtClean="0"/>
              <a:t>07-May-23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36FFA-B391-1CB7-2B5F-63ABE0D18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2AFBB-FC9D-C72B-277C-A29FD51FB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2EAD-7218-43FB-B08D-B804E6230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05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3C4A3-FEBD-F93E-C6F7-F723D2DE0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E3B30-2BD5-7137-BB20-3CCC67C51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B4419-D1A3-D6CF-5BB2-C57DACC64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F517-0F59-498F-AC91-A79B95146367}" type="datetimeFigureOut">
              <a:rPr lang="en-US" smtClean="0"/>
              <a:t>07-May-23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C7163-E59C-A48F-432C-C3C3EDFD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BB6A7-E4C4-5CC3-0F54-26D09CF6E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2EAD-7218-43FB-B08D-B804E6230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49DAD-0675-A03F-9F67-F49FFCC02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7B216-0977-68B9-1B47-10936F51B6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9F5FB5-72D3-CD70-4A90-FB76D2042A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BCC732-C47A-83FD-C41D-C3F0C68E7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F517-0F59-498F-AC91-A79B95146367}" type="datetimeFigureOut">
              <a:rPr lang="en-US" smtClean="0"/>
              <a:t>07-May-23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665592-6700-6CE8-EFFD-878AC0688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F08E66-442E-9237-EDD4-186A48D6D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2EAD-7218-43FB-B08D-B804E6230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44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0B86E-1CB7-B079-3A7F-F8EB0FF47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19AB1-33B3-6019-3281-F9561EB6C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00735-C67E-B542-8F6A-153EEDAB4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A4EA86-21C6-7950-C08C-5A8E0F4D57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AC3AF5-6D42-6500-78C9-83C711833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1AEC7C-3AC4-4368-70C8-1F5B97BF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F517-0F59-498F-AC91-A79B95146367}" type="datetimeFigureOut">
              <a:rPr lang="en-US" smtClean="0"/>
              <a:t>07-May-23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5A4F1B-8B1B-02D9-59EB-5B9D0548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A694FF-36A7-AFFA-224B-8C65015CB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2EAD-7218-43FB-B08D-B804E6230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9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F8525-DF05-E05C-8867-A296A3E0E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78EB03-F4D5-1F58-B9E6-D2EBE5B53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F517-0F59-498F-AC91-A79B95146367}" type="datetimeFigureOut">
              <a:rPr lang="en-US" smtClean="0"/>
              <a:t>07-May-23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147CF-D284-5743-B5D3-57ADEE85B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C9576E-C6A1-51D7-6B5E-D3764BF9C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2EAD-7218-43FB-B08D-B804E6230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20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C44914-4513-A572-9B04-4DBF41BB9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F517-0F59-498F-AC91-A79B95146367}" type="datetimeFigureOut">
              <a:rPr lang="en-US" smtClean="0"/>
              <a:t>07-May-23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4A7F67-CC50-0F02-EE87-FF3793B8B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86550A-5F9F-17CF-24F8-70C78BF62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2EAD-7218-43FB-B08D-B804E6230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72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425F1-E5C9-779C-E870-2BC4AF21F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E37CC-EC92-43D2-0615-419072EC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13E505-7A43-A906-5AEC-22227A75B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E8125-7F32-0795-C5F8-192CE5709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F517-0F59-498F-AC91-A79B95146367}" type="datetimeFigureOut">
              <a:rPr lang="en-US" smtClean="0"/>
              <a:t>07-May-23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29C6CA-7B30-4F73-F53F-84FFBE2B8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F4690-45C8-12ED-9E4C-C1C582C4C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2EAD-7218-43FB-B08D-B804E6230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9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9933B-7253-87C4-F0AB-670D269DA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596C69-2CDC-5B01-776F-AF8CD809DA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44EA15-F092-D114-973D-E98D3E17D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61861-EB11-2106-8A58-09CF243C4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F517-0F59-498F-AC91-A79B95146367}" type="datetimeFigureOut">
              <a:rPr lang="en-US" smtClean="0"/>
              <a:t>07-May-23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2A2754-3F65-6EB0-F13C-0A1C9FB27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134E4E-534E-4CFA-1012-BAF7E02FC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2EAD-7218-43FB-B08D-B804E6230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40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30C4F5-B8F1-CDD8-B2CA-BAE5827F1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325D3-065D-C5FE-B4A9-681876774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E789B-C769-AB9C-31F8-BB007220D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FF517-0F59-498F-AC91-A79B95146367}" type="datetimeFigureOut">
              <a:rPr lang="en-US" smtClean="0"/>
              <a:t>07-May-23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7C04A-AE1A-82AA-DA94-BD0595F547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8A5CF-8A55-7C41-1B29-C16370839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A2EAD-7218-43FB-B08D-B804E6230A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30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A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0F31721-D827-9E37-10DA-7706694879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57993" y="1251412"/>
            <a:ext cx="5930137" cy="4909293"/>
          </a:xfrm>
          <a:prstGeom prst="rect">
            <a:avLst/>
          </a:prstGeom>
          <a:solidFill>
            <a:srgbClr val="606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EFAE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0026D-4A6A-33E2-C7D9-57F43BEE9A2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69" y="1251414"/>
            <a:ext cx="5930137" cy="4909292"/>
          </a:xfrm>
          <a:prstGeom prst="rect">
            <a:avLst/>
          </a:prstGeom>
          <a:solidFill>
            <a:srgbClr val="BC6C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F77079-AB8A-C073-D82A-0F987638D6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70" y="115791"/>
            <a:ext cx="1404805" cy="997695"/>
          </a:xfrm>
          <a:prstGeom prst="rect">
            <a:avLst/>
          </a:prstGeom>
          <a:solidFill>
            <a:srgbClr val="DDA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3F5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450324-6CED-1D9A-B15D-793B6288C89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70" y="6298632"/>
            <a:ext cx="11984260" cy="443577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FEFAE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30E1B9-BCC2-C9D7-3DCE-F3662F0EA1A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913088" y="115791"/>
            <a:ext cx="7282573" cy="997695"/>
          </a:xfrm>
          <a:prstGeom prst="rect">
            <a:avLst/>
          </a:prstGeom>
          <a:solidFill>
            <a:srgbClr val="DDA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rgbClr val="333F5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BB5A2CD-873B-C09A-B48F-4B59404B68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592686" y="115791"/>
            <a:ext cx="2495444" cy="997695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8E068027-AD65-E8EC-CE41-5BB6BC158D0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818" y="366030"/>
            <a:ext cx="1864559" cy="49721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FA3215F-9582-07C6-D4EC-59F5A29F98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09977" y="776405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Dialogues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F713F04-1786-3483-B806-C88837B592E7}"/>
              </a:ext>
            </a:extLst>
          </p:cNvPr>
          <p:cNvSpPr txBox="1">
            <a:spLocks/>
          </p:cNvSpPr>
          <p:nvPr/>
        </p:nvSpPr>
        <p:spPr>
          <a:xfrm>
            <a:off x="576127" y="2736563"/>
            <a:ext cx="52760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Presentation template</a:t>
            </a:r>
            <a:endParaRPr lang="en-US" sz="6000" dirty="0">
              <a:solidFill>
                <a:srgbClr val="FEFAE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5B05689-9F6A-9C6B-3C34-C4A0D1004DBE}"/>
              </a:ext>
            </a:extLst>
          </p:cNvPr>
          <p:cNvSpPr txBox="1">
            <a:spLocks/>
          </p:cNvSpPr>
          <p:nvPr/>
        </p:nvSpPr>
        <p:spPr>
          <a:xfrm>
            <a:off x="7980737" y="3104127"/>
            <a:ext cx="28596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Click  to download</a:t>
            </a:r>
            <a:endParaRPr lang="en-GB" sz="4000" dirty="0">
              <a:solidFill>
                <a:srgbClr val="FEFAE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09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A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0F31721-D827-9E37-10DA-7706694879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57993" y="1251412"/>
            <a:ext cx="5930137" cy="4909293"/>
          </a:xfrm>
          <a:prstGeom prst="rect">
            <a:avLst/>
          </a:prstGeom>
          <a:solidFill>
            <a:srgbClr val="606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EFAE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0026D-4A6A-33E2-C7D9-57F43BEE9A2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69" y="1251414"/>
            <a:ext cx="5930137" cy="4909292"/>
          </a:xfrm>
          <a:prstGeom prst="rect">
            <a:avLst/>
          </a:prstGeom>
          <a:solidFill>
            <a:srgbClr val="BC6C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F77079-AB8A-C073-D82A-0F987638D6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70" y="115791"/>
            <a:ext cx="1404805" cy="997695"/>
          </a:xfrm>
          <a:prstGeom prst="rect">
            <a:avLst/>
          </a:prstGeom>
          <a:solidFill>
            <a:srgbClr val="DDA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333F5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450324-6CED-1D9A-B15D-793B6288C89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70" y="6298632"/>
            <a:ext cx="11984260" cy="443577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FEFAE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30E1B9-BCC2-C9D7-3DCE-F3662F0EA1A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913088" y="115791"/>
            <a:ext cx="7282573" cy="997695"/>
          </a:xfrm>
          <a:prstGeom prst="rect">
            <a:avLst/>
          </a:prstGeom>
          <a:solidFill>
            <a:srgbClr val="DDA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rgbClr val="333F5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BB5A2CD-873B-C09A-B48F-4B59404B68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592686" y="115791"/>
            <a:ext cx="2495444" cy="997695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8E068027-AD65-E8EC-CE41-5BB6BC158D0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818" y="366030"/>
            <a:ext cx="1864559" cy="49721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FA3215F-9582-07C6-D4EC-59F5A29F98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09977" y="776405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Dialogues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F713F04-1786-3483-B806-C88837B592E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47992" y="1774100"/>
            <a:ext cx="49084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The following five slides will help you fill in the information to describe two of your proposals. </a:t>
            </a:r>
          </a:p>
          <a:p>
            <a:endParaRPr lang="en-GB" sz="2000" b="1" dirty="0">
              <a:solidFill>
                <a:srgbClr val="FEFAE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GB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Describing your proposals is the base for advisors and mentors to help your team prepare a successful project proposal.</a:t>
            </a:r>
            <a:endParaRPr lang="en-US" sz="1400" dirty="0">
              <a:solidFill>
                <a:srgbClr val="FEFAE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5B05689-9F6A-9C6B-3C34-C4A0D1004DBE}"/>
              </a:ext>
            </a:extLst>
          </p:cNvPr>
          <p:cNvSpPr txBox="1">
            <a:spLocks/>
          </p:cNvSpPr>
          <p:nvPr/>
        </p:nvSpPr>
        <p:spPr>
          <a:xfrm>
            <a:off x="6668846" y="1774100"/>
            <a:ext cx="490842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Please do not change the template format. Edit text and add photos where required. </a:t>
            </a:r>
          </a:p>
          <a:p>
            <a:endParaRPr lang="en-GB" sz="2000" b="1" dirty="0">
              <a:solidFill>
                <a:srgbClr val="FEFAE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GB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Let us know if you have questions about how to fill in this template. We will be glad to assist.</a:t>
            </a:r>
          </a:p>
          <a:p>
            <a:endParaRPr lang="en-GB" sz="2000" dirty="0">
              <a:solidFill>
                <a:srgbClr val="FEFAE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  <a:p>
            <a:r>
              <a:rPr lang="en-GB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Drop an email to info@buildinghealth.eu</a:t>
            </a:r>
          </a:p>
        </p:txBody>
      </p:sp>
    </p:spTree>
    <p:extLst>
      <p:ext uri="{BB962C8B-B14F-4D97-AF65-F5344CB8AC3E}">
        <p14:creationId xmlns:p14="http://schemas.microsoft.com/office/powerpoint/2010/main" val="950260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A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0F31721-D827-9E37-10DA-7706694879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57993" y="1251412"/>
            <a:ext cx="5930137" cy="4909293"/>
          </a:xfrm>
          <a:prstGeom prst="rect">
            <a:avLst/>
          </a:prstGeom>
          <a:solidFill>
            <a:srgbClr val="606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EFAE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0026D-4A6A-33E2-C7D9-57F43BEE9A2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69" y="1251414"/>
            <a:ext cx="5930137" cy="4909292"/>
          </a:xfrm>
          <a:prstGeom prst="rect">
            <a:avLst/>
          </a:prstGeom>
          <a:solidFill>
            <a:srgbClr val="BC6C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F77079-AB8A-C073-D82A-0F987638D6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70" y="115791"/>
            <a:ext cx="1404805" cy="997695"/>
          </a:xfrm>
          <a:prstGeom prst="rect">
            <a:avLst/>
          </a:prstGeom>
          <a:solidFill>
            <a:srgbClr val="DDA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333F5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 logo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450324-6CED-1D9A-B15D-793B6288C89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70" y="6298632"/>
            <a:ext cx="11984260" cy="443577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UrbanCare Dialogues with Brazil                                                                                                                                                                            Berlin, Germany, August 2023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30E1B9-BCC2-C9D7-3DCE-F3662F0EA1A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913088" y="115791"/>
            <a:ext cx="7282573" cy="997695"/>
          </a:xfrm>
          <a:prstGeom prst="rect">
            <a:avLst/>
          </a:prstGeom>
          <a:solidFill>
            <a:srgbClr val="DDA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333F5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Municipality name here.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BB5A2CD-873B-C09A-B48F-4B59404B68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592686" y="115791"/>
            <a:ext cx="2495444" cy="997695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8E068027-AD65-E8EC-CE41-5BB6BC158D0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818" y="366030"/>
            <a:ext cx="1864559" cy="49721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FA3215F-9582-07C6-D4EC-59F5A29F98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09977" y="776405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Dialogues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97C5C8-7AA8-E29F-F3E3-827156ADBE7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47992" y="1774100"/>
            <a:ext cx="490842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Proposal 1 Photo here!</a:t>
            </a:r>
          </a:p>
          <a:p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Transportation sector or, Urban development sector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AAF246-E13F-5D20-1714-6AD1575DBDC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64180" y="1774100"/>
            <a:ext cx="388760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Proposal 2 photo here!</a:t>
            </a:r>
          </a:p>
          <a:p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Environment and natural disasters sector</a:t>
            </a:r>
          </a:p>
        </p:txBody>
      </p:sp>
      <p:pic>
        <p:nvPicPr>
          <p:cNvPr id="27" name="Graphic 26" descr="Image with solid fill">
            <a:extLst>
              <a:ext uri="{FF2B5EF4-FFF2-40B4-BE49-F238E27FC236}">
                <a16:creationId xmlns:a16="http://schemas.microsoft.com/office/drawing/2014/main" id="{29E77D9A-6B13-9CDE-B2DF-F8BE3A4E131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30672" y="3051824"/>
            <a:ext cx="1476531" cy="1476531"/>
          </a:xfrm>
          <a:prstGeom prst="rect">
            <a:avLst/>
          </a:prstGeom>
        </p:spPr>
      </p:pic>
      <p:pic>
        <p:nvPicPr>
          <p:cNvPr id="28" name="Graphic 27" descr="Image with solid fill">
            <a:extLst>
              <a:ext uri="{FF2B5EF4-FFF2-40B4-BE49-F238E27FC236}">
                <a16:creationId xmlns:a16="http://schemas.microsoft.com/office/drawing/2014/main" id="{B533FB70-834A-A747-2919-F4EE014D572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4796" y="3051824"/>
            <a:ext cx="1476531" cy="147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767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A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0F31721-D827-9E37-10DA-7706694879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57993" y="1251412"/>
            <a:ext cx="5930137" cy="4909293"/>
          </a:xfrm>
          <a:prstGeom prst="rect">
            <a:avLst/>
          </a:prstGeom>
          <a:solidFill>
            <a:srgbClr val="606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EFAE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0026D-4A6A-33E2-C7D9-57F43BEE9A2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69" y="1251414"/>
            <a:ext cx="5930137" cy="4909292"/>
          </a:xfrm>
          <a:prstGeom prst="rect">
            <a:avLst/>
          </a:prstGeom>
          <a:solidFill>
            <a:srgbClr val="BC6C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F77079-AB8A-C073-D82A-0F987638D6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70" y="115791"/>
            <a:ext cx="1404805" cy="997695"/>
          </a:xfrm>
          <a:prstGeom prst="rect">
            <a:avLst/>
          </a:prstGeom>
          <a:solidFill>
            <a:srgbClr val="DDA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333F5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 logo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450324-6CED-1D9A-B15D-793B6288C89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70" y="6298632"/>
            <a:ext cx="11984260" cy="443577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UrbanCare Dialogues with Brazil                                                                                                                                                                            Berlin, Germany, August 2023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503283-6DD4-84BB-F8F0-05A75BB1997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7650" y="2287409"/>
            <a:ext cx="4546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Transportation or urban problem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59C7D5-262E-B640-F47B-BC4737A5E1B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97787" y="2287409"/>
            <a:ext cx="4203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Urban environmental problem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1EAE03-EE0B-105F-C134-D0A7BC597AF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7650" y="2889896"/>
            <a:ext cx="1814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5483E6-CA29-2AC5-ED44-C8B8E8D228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003226" y="2889896"/>
            <a:ext cx="1814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676543-6048-094D-5CAA-7B52705DDBE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7650" y="4186528"/>
            <a:ext cx="3368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Background to problem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C2FBFF-EAEA-8998-734D-7C00DC61E4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97787" y="4186528"/>
            <a:ext cx="3368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Background to problem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64910C-E8DB-583C-96A9-EB54FBB0CC1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7650" y="4789015"/>
            <a:ext cx="4908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1 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(data / stats / info)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2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(data / stats / info)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3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(data / stats / info)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30E1B9-BCC2-C9D7-3DCE-F3662F0EA1A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913088" y="115791"/>
            <a:ext cx="7282573" cy="997695"/>
          </a:xfrm>
          <a:prstGeom prst="rect">
            <a:avLst/>
          </a:prstGeom>
          <a:solidFill>
            <a:srgbClr val="DDA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333F5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Municipality name here.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BB5A2CD-873B-C09A-B48F-4B59404B68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592686" y="115791"/>
            <a:ext cx="2495444" cy="997695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8E068027-AD65-E8EC-CE41-5BB6BC158D0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818" y="366030"/>
            <a:ext cx="1864559" cy="49721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FA3215F-9582-07C6-D4EC-59F5A29F98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09977" y="776405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Dialogues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EA7938-8425-B808-915A-E6A117FB1D3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61562" y="6297967"/>
            <a:ext cx="5661499" cy="443577"/>
          </a:xfrm>
          <a:prstGeom prst="rect">
            <a:avLst/>
          </a:prstGeom>
          <a:solidFill>
            <a:srgbClr val="333F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1. Introduction</a:t>
            </a: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                                   </a:t>
            </a:r>
            <a:r>
              <a:rPr lang="en-US" sz="12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97C5C8-7AA8-E29F-F3E3-827156ADBE7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23205" y="1422226"/>
            <a:ext cx="490842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Proposal 1 title</a:t>
            </a:r>
          </a:p>
          <a:p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Transportation sector or, Urban development sector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AAF246-E13F-5D20-1714-6AD1575DBDC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3110" y="1422226"/>
            <a:ext cx="388760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Proposal 2 title</a:t>
            </a:r>
          </a:p>
          <a:p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Environment and natural disasters sector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D51053-C891-3294-8D13-6D5E9C9BD66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003226" y="4789015"/>
            <a:ext cx="4908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1 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(data / stats / info)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2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(data / stats / info)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3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(data / stats / info)</a:t>
            </a:r>
          </a:p>
        </p:txBody>
      </p:sp>
    </p:spTree>
    <p:extLst>
      <p:ext uri="{BB962C8B-B14F-4D97-AF65-F5344CB8AC3E}">
        <p14:creationId xmlns:p14="http://schemas.microsoft.com/office/powerpoint/2010/main" val="291518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A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0F31721-D827-9E37-10DA-7706694879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57993" y="1251412"/>
            <a:ext cx="5930137" cy="4909293"/>
          </a:xfrm>
          <a:prstGeom prst="rect">
            <a:avLst/>
          </a:prstGeom>
          <a:solidFill>
            <a:srgbClr val="606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EFAE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0026D-4A6A-33E2-C7D9-57F43BEE9A2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69" y="1251414"/>
            <a:ext cx="5930137" cy="4909292"/>
          </a:xfrm>
          <a:prstGeom prst="rect">
            <a:avLst/>
          </a:prstGeom>
          <a:solidFill>
            <a:srgbClr val="BC6C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F77079-AB8A-C073-D82A-0F987638D6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70" y="115791"/>
            <a:ext cx="1404805" cy="997695"/>
          </a:xfrm>
          <a:prstGeom prst="rect">
            <a:avLst/>
          </a:prstGeom>
          <a:solidFill>
            <a:srgbClr val="DDA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333F5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 logo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450324-6CED-1D9A-B15D-793B6288C89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70" y="6298632"/>
            <a:ext cx="11984260" cy="443577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UrbanCare Dialogues with Brazil                                                                                                                                                                            Berlin, Germany, August 2023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503283-6DD4-84BB-F8F0-05A75BB1997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7650" y="2287409"/>
            <a:ext cx="25362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Goals and targets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59C7D5-262E-B640-F47B-BC4737A5E1B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97787" y="2287409"/>
            <a:ext cx="25362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Goals and targets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1EAE03-EE0B-105F-C134-D0A7BC597AF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7650" y="2889896"/>
            <a:ext cx="1814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5483E6-CA29-2AC5-ED44-C8B8E8D228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003226" y="2889896"/>
            <a:ext cx="1814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676543-6048-094D-5CAA-7B52705DDBE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7650" y="4186528"/>
            <a:ext cx="3728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Approaches and synergies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C2FBFF-EAEA-8998-734D-7C00DC61E4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97787" y="4186528"/>
            <a:ext cx="3728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Approaches and synergies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64910C-E8DB-583C-96A9-EB54FBB0CC1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003226" y="4789015"/>
            <a:ext cx="4754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1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(other municipality departments)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2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(development agencies)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3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(Other institutes)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30E1B9-BCC2-C9D7-3DCE-F3662F0EA1A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913088" y="115791"/>
            <a:ext cx="7282573" cy="997695"/>
          </a:xfrm>
          <a:prstGeom prst="rect">
            <a:avLst/>
          </a:prstGeom>
          <a:solidFill>
            <a:srgbClr val="DDA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333F5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Municipality name here.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BB5A2CD-873B-C09A-B48F-4B59404B68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592686" y="115791"/>
            <a:ext cx="2495444" cy="997695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8E068027-AD65-E8EC-CE41-5BB6BC158D0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818" y="366030"/>
            <a:ext cx="1864559" cy="49721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FA3215F-9582-07C6-D4EC-59F5A29F98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09977" y="776405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Dialogues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EA7938-8425-B808-915A-E6A117FB1D3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61562" y="6297967"/>
            <a:ext cx="5661499" cy="443577"/>
          </a:xfrm>
          <a:prstGeom prst="rect">
            <a:avLst/>
          </a:prstGeom>
          <a:solidFill>
            <a:srgbClr val="333F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2. Solutions</a:t>
            </a: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                                   </a:t>
            </a:r>
            <a:r>
              <a:rPr lang="en-US" sz="12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97C5C8-7AA8-E29F-F3E3-827156ADBE7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23205" y="1422226"/>
            <a:ext cx="490842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Proposal 1 title</a:t>
            </a:r>
          </a:p>
          <a:p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Transportation sector or, Urban development sector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AAF246-E13F-5D20-1714-6AD1575DBDC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3110" y="1422226"/>
            <a:ext cx="388760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Proposal 2 title</a:t>
            </a:r>
          </a:p>
          <a:p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Environment and natural disasters sector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1EAEE7-0014-8EA5-F166-5DE892572D9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7650" y="4789015"/>
            <a:ext cx="4754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1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(other municipality departments)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2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(development agencies)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3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(Other institutes)</a:t>
            </a:r>
          </a:p>
        </p:txBody>
      </p:sp>
    </p:spTree>
    <p:extLst>
      <p:ext uri="{BB962C8B-B14F-4D97-AF65-F5344CB8AC3E}">
        <p14:creationId xmlns:p14="http://schemas.microsoft.com/office/powerpoint/2010/main" val="2186687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A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0F31721-D827-9E37-10DA-7706694879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57993" y="1251412"/>
            <a:ext cx="5930137" cy="4909293"/>
          </a:xfrm>
          <a:prstGeom prst="rect">
            <a:avLst/>
          </a:prstGeom>
          <a:solidFill>
            <a:srgbClr val="606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EFAE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0026D-4A6A-33E2-C7D9-57F43BEE9A2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69" y="1251414"/>
            <a:ext cx="5930137" cy="4909292"/>
          </a:xfrm>
          <a:prstGeom prst="rect">
            <a:avLst/>
          </a:prstGeom>
          <a:solidFill>
            <a:srgbClr val="BC6C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F77079-AB8A-C073-D82A-0F987638D6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70" y="115791"/>
            <a:ext cx="1404805" cy="997695"/>
          </a:xfrm>
          <a:prstGeom prst="rect">
            <a:avLst/>
          </a:prstGeom>
          <a:solidFill>
            <a:srgbClr val="DDA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333F5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 logo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450324-6CED-1D9A-B15D-793B6288C89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70" y="6298632"/>
            <a:ext cx="11984260" cy="443577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UrbanCare Dialogues with Brazil                                                                                                                                                                            Berlin, Germany, August 2023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503283-6DD4-84BB-F8F0-05A75BB1997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7650" y="2287409"/>
            <a:ext cx="35076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Execution agenda issues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59C7D5-262E-B640-F47B-BC4737A5E1B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97787" y="2287409"/>
            <a:ext cx="3453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Execution agenda issues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1EAE03-EE0B-105F-C134-D0A7BC597AF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7649" y="2889896"/>
            <a:ext cx="46585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1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(know-how)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2 </a:t>
            </a:r>
            <a:r>
              <a:rPr lang="en-US" sz="1400" dirty="0">
                <a:solidFill>
                  <a:srgbClr val="FEFAE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(time)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3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(equipment, </a:t>
            </a:r>
            <a:r>
              <a:rPr lang="en-US" sz="1400" dirty="0">
                <a:solidFill>
                  <a:srgbClr val="FEFAE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other)</a:t>
            </a:r>
            <a:endParaRPr lang="en-US" sz="1400" dirty="0">
              <a:solidFill>
                <a:srgbClr val="FEFAE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676543-6048-094D-5CAA-7B52705DDBE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7650" y="4186528"/>
            <a:ext cx="2292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Financial issues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C2FBFF-EAEA-8998-734D-7C00DC61E4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97787" y="4186528"/>
            <a:ext cx="2292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Financial issues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64910C-E8DB-583C-96A9-EB54FBB0CC1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7650" y="4789015"/>
            <a:ext cx="1814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A80A0F-81DF-8934-9FF2-C623E29CCDB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003226" y="4789015"/>
            <a:ext cx="1814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30E1B9-BCC2-C9D7-3DCE-F3662F0EA1A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913088" y="115791"/>
            <a:ext cx="7282573" cy="997695"/>
          </a:xfrm>
          <a:prstGeom prst="rect">
            <a:avLst/>
          </a:prstGeom>
          <a:solidFill>
            <a:srgbClr val="DDA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333F5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Municipality name here.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BB5A2CD-873B-C09A-B48F-4B59404B68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592686" y="115791"/>
            <a:ext cx="2495444" cy="997695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8E068027-AD65-E8EC-CE41-5BB6BC158D0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818" y="366030"/>
            <a:ext cx="1864559" cy="49721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FA3215F-9582-07C6-D4EC-59F5A29F98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09977" y="776405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Dialogues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EA7938-8425-B808-915A-E6A117FB1D3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61562" y="6297967"/>
            <a:ext cx="5661499" cy="443577"/>
          </a:xfrm>
          <a:prstGeom prst="rect">
            <a:avLst/>
          </a:prstGeom>
          <a:solidFill>
            <a:srgbClr val="333F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3. Challenges</a:t>
            </a: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                                  </a:t>
            </a:r>
            <a:r>
              <a:rPr lang="en-US" sz="12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97C5C8-7AA8-E29F-F3E3-827156ADBE7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23205" y="1422226"/>
            <a:ext cx="490842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Proposal 1 title</a:t>
            </a:r>
          </a:p>
          <a:p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Transportation sector or, Urban development sector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AAF246-E13F-5D20-1714-6AD1575DBDC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3110" y="1422226"/>
            <a:ext cx="388760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Proposal 2 title</a:t>
            </a:r>
          </a:p>
          <a:p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Environment and natural disasters sector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6A26BB-B17D-A9CE-9800-E815EA79C98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003226" y="2889896"/>
            <a:ext cx="46585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1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(know-how)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2 </a:t>
            </a:r>
            <a:r>
              <a:rPr lang="en-US" sz="1400" dirty="0">
                <a:solidFill>
                  <a:srgbClr val="FEFAE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(time)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3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(equipment, </a:t>
            </a:r>
            <a:r>
              <a:rPr lang="en-US" sz="1400" dirty="0">
                <a:solidFill>
                  <a:srgbClr val="FEFAE0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other)</a:t>
            </a:r>
            <a:endParaRPr lang="en-US" sz="1400" dirty="0">
              <a:solidFill>
                <a:srgbClr val="FEFAE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199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A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0F31721-D827-9E37-10DA-7706694879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57993" y="1251412"/>
            <a:ext cx="5930137" cy="4909293"/>
          </a:xfrm>
          <a:prstGeom prst="rect">
            <a:avLst/>
          </a:prstGeom>
          <a:solidFill>
            <a:srgbClr val="606C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EFAE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90026D-4A6A-33E2-C7D9-57F43BEE9A2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69" y="1251414"/>
            <a:ext cx="5930137" cy="4909292"/>
          </a:xfrm>
          <a:prstGeom prst="rect">
            <a:avLst/>
          </a:prstGeom>
          <a:solidFill>
            <a:srgbClr val="BC6C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F77079-AB8A-C073-D82A-0F987638D6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70" y="115791"/>
            <a:ext cx="1404805" cy="997695"/>
          </a:xfrm>
          <a:prstGeom prst="rect">
            <a:avLst/>
          </a:prstGeom>
          <a:solidFill>
            <a:srgbClr val="DDA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333F5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 logo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450324-6CED-1D9A-B15D-793B6288C89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3870" y="6298632"/>
            <a:ext cx="11984260" cy="443577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UrbanCare Dialogues with Brazil                                                                                                                                                                            Berlin, Germany, August 2023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503283-6DD4-84BB-F8F0-05A75BB1997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7650" y="22874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Conclusions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59C7D5-262E-B640-F47B-BC4737A5E1B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97787" y="22874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Conclusions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1EAE03-EE0B-105F-C134-D0A7BC597AF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7649" y="2889896"/>
            <a:ext cx="46585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1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2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3</a:t>
            </a:r>
            <a:endParaRPr lang="en-US" sz="1400" dirty="0">
              <a:solidFill>
                <a:srgbClr val="FEFAE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30E1B9-BCC2-C9D7-3DCE-F3662F0EA1A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913088" y="115791"/>
            <a:ext cx="7282573" cy="997695"/>
          </a:xfrm>
          <a:prstGeom prst="rect">
            <a:avLst/>
          </a:prstGeom>
          <a:solidFill>
            <a:srgbClr val="DDA1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333F5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Municipality name here.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BB5A2CD-873B-C09A-B48F-4B59404B68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592686" y="115791"/>
            <a:ext cx="2495444" cy="997695"/>
          </a:xfrm>
          <a:prstGeom prst="rect">
            <a:avLst/>
          </a:prstGeom>
          <a:solidFill>
            <a:srgbClr val="333F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8E068027-AD65-E8EC-CE41-5BB6BC158D0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818" y="366030"/>
            <a:ext cx="1864559" cy="49721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FA3215F-9582-07C6-D4EC-59F5A29F98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09977" y="776405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Dialogues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EA7938-8425-B808-915A-E6A117FB1D3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61562" y="6297967"/>
            <a:ext cx="5661499" cy="443577"/>
          </a:xfrm>
          <a:prstGeom prst="rect">
            <a:avLst/>
          </a:prstGeom>
          <a:solidFill>
            <a:srgbClr val="333F5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Conclusions</a:t>
            </a: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                                  </a:t>
            </a:r>
            <a:r>
              <a:rPr lang="en-US" sz="12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97C5C8-7AA8-E29F-F3E3-827156ADBE7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23205" y="1422226"/>
            <a:ext cx="490842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Proposal 1 title</a:t>
            </a:r>
          </a:p>
          <a:p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Transportation sector or, Urban development sector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AAF246-E13F-5D20-1714-6AD1575DBDC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3110" y="1422226"/>
            <a:ext cx="388760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Proposal 2 title</a:t>
            </a:r>
          </a:p>
          <a:p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Environment and natural disasters sector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6A26BB-B17D-A9CE-9800-E815EA79C98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003226" y="2889896"/>
            <a:ext cx="46585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1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2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3</a:t>
            </a:r>
            <a:endParaRPr lang="en-US" sz="1400" dirty="0">
              <a:solidFill>
                <a:srgbClr val="FEFAE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81BD1D-1938-C9A6-1F4A-21B75860C53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57993" y="1251412"/>
            <a:ext cx="5930137" cy="4909293"/>
          </a:xfrm>
          <a:prstGeom prst="rect">
            <a:avLst/>
          </a:prstGeom>
          <a:solidFill>
            <a:srgbClr val="606C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EFAE0"/>
              </a:solidFill>
            </a:endParaRPr>
          </a:p>
        </p:txBody>
      </p:sp>
      <p:pic>
        <p:nvPicPr>
          <p:cNvPr id="8" name="Graphic 7" descr="Image with solid fill">
            <a:extLst>
              <a:ext uri="{FF2B5EF4-FFF2-40B4-BE49-F238E27FC236}">
                <a16:creationId xmlns:a16="http://schemas.microsoft.com/office/drawing/2014/main" id="{0675A4EA-CD13-3795-1B2F-8A207B0D8C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30672" y="4563054"/>
            <a:ext cx="1476531" cy="1476531"/>
          </a:xfrm>
          <a:prstGeom prst="rect">
            <a:avLst/>
          </a:prstGeom>
        </p:spPr>
      </p:pic>
      <p:pic>
        <p:nvPicPr>
          <p:cNvPr id="10" name="Graphic 9" descr="Image with solid fill">
            <a:extLst>
              <a:ext uri="{FF2B5EF4-FFF2-40B4-BE49-F238E27FC236}">
                <a16:creationId xmlns:a16="http://schemas.microsoft.com/office/drawing/2014/main" id="{40D1C31F-AE98-D1C2-8760-A4BAFED043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4796" y="4563054"/>
            <a:ext cx="1476531" cy="147653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098A5A5-B683-C076-4844-AB62DF6E3E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003227" y="22874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Conclusions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374EF03-D7E4-59E5-36E0-ADDCA644BB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003226" y="2889896"/>
            <a:ext cx="46585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1 </a:t>
            </a:r>
            <a:r>
              <a:rPr lang="en-US" sz="14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2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Bullet 3</a:t>
            </a:r>
            <a:endParaRPr lang="en-US" sz="1400" dirty="0">
              <a:solidFill>
                <a:srgbClr val="FEFAE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ADD230-7DCD-CEF9-DCF0-34B16B6213D5}"/>
              </a:ext>
            </a:extLst>
          </p:cNvPr>
          <p:cNvSpPr txBox="1">
            <a:spLocks/>
          </p:cNvSpPr>
          <p:nvPr/>
        </p:nvSpPr>
        <p:spPr>
          <a:xfrm>
            <a:off x="8260809" y="4071184"/>
            <a:ext cx="17123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Add photo! </a:t>
            </a:r>
          </a:p>
          <a:p>
            <a:pPr algn="ctr"/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(optional)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BB74FFB-56DB-C7CE-41E5-CB7D9E22E6EF}"/>
              </a:ext>
            </a:extLst>
          </p:cNvPr>
          <p:cNvSpPr txBox="1">
            <a:spLocks/>
          </p:cNvSpPr>
          <p:nvPr/>
        </p:nvSpPr>
        <p:spPr>
          <a:xfrm>
            <a:off x="2212773" y="4071184"/>
            <a:ext cx="16578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Add photo!</a:t>
            </a:r>
          </a:p>
          <a:p>
            <a:pPr algn="ctr"/>
            <a:r>
              <a:rPr lang="en-US" sz="2000" dirty="0">
                <a:solidFill>
                  <a:srgbClr val="FEFAE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(optional)</a:t>
            </a:r>
          </a:p>
        </p:txBody>
      </p:sp>
    </p:spTree>
    <p:extLst>
      <p:ext uri="{BB962C8B-B14F-4D97-AF65-F5344CB8AC3E}">
        <p14:creationId xmlns:p14="http://schemas.microsoft.com/office/powerpoint/2010/main" val="1342652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rbanCare Dialogues Application Slides" id="{3B99CFC0-7B09-4856-8372-70810D8CA0FC}" vid="{661E30D0-7245-4F2D-B716-800C5537C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521</Words>
  <Application>Microsoft Office PowerPoint</Application>
  <PresentationFormat>Widescreen</PresentationFormat>
  <Paragraphs>120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Poppins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Alvaro Valera Sosa</dc:creator>
  <cp:lastModifiedBy>Alvaro Valera Sosa</cp:lastModifiedBy>
  <cp:revision>12</cp:revision>
  <cp:lastPrinted>2023-05-07T12:01:49Z</cp:lastPrinted>
  <dcterms:created xsi:type="dcterms:W3CDTF">2023-04-27T17:34:55Z</dcterms:created>
  <dcterms:modified xsi:type="dcterms:W3CDTF">2023-05-07T12:06:01Z</dcterms:modified>
</cp:coreProperties>
</file>